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AC7E7-26BE-4199-BC40-D5EF58A8AD9B}" v="22" dt="2026-02-01T14:09:57.6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62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1-31T22:54:26.053"/>
    </inkml:context>
    <inkml:brush xml:id="br0">
      <inkml:brushProperty name="width" value="0.05" units="cm"/>
      <inkml:brushProperty name="height" value="0.05" units="cm"/>
      <inkml:brushProperty name="color" value="#F6630D"/>
      <inkml:brushProperty name="ignorePressure" value="1"/>
    </inkml:brush>
  </inkml:definitions>
  <inkml:trace contextRef="#ctx0" brushRef="#br0">1 0,'11215'0,"-11191"0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1-31T22:54:45.280"/>
    </inkml:context>
    <inkml:brush xml:id="br0">
      <inkml:brushProperty name="width" value="0.05" units="cm"/>
      <inkml:brushProperty name="height" value="0.05" units="cm"/>
      <inkml:brushProperty name="color" value="#F6630D"/>
      <inkml:brushProperty name="ignorePressure" value="1"/>
    </inkml:brush>
  </inkml:definitions>
  <inkml:trace contextRef="#ctx0" brushRef="#br0">0 0,'9451'0,"-9418"0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1-31T22:55:00.310"/>
    </inkml:context>
    <inkml:brush xml:id="br0">
      <inkml:brushProperty name="width" value="0.05" units="cm"/>
      <inkml:brushProperty name="height" value="0.05" units="cm"/>
      <inkml:brushProperty name="color" value="#F6630D"/>
      <inkml:brushProperty name="ignorePressure" value="1"/>
    </inkml:brush>
  </inkml:definitions>
  <inkml:trace contextRef="#ctx0" brushRef="#br0">1 0,'8005'0,"-7948"0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1C5E8-E262-3E2C-3C49-13B3C8C6CD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A11004-9EBD-CAA5-D6C9-8C5487E39D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2AE31-FA15-BB48-BAD9-8916C1A78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253-9089-4A5F-A5FA-C91164DCA605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B1E379-D7C2-C397-6939-D36A50148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DC9A5-2DD1-72C6-C3C1-C1DC22A2A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5CF9D-AF42-428A-92B2-21D61E79A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960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C6439-7F31-264F-0861-7A4FB7277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670803-813F-DD3E-76A6-E619626F7E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36B7C-C78A-3415-AE68-3EB2E1F2C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253-9089-4A5F-A5FA-C91164DCA605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51D33-0F4B-F065-105E-FE2F15A82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67542-24BA-9EBF-706A-7D49A2A81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5CF9D-AF42-428A-92B2-21D61E79A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314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990EA0-4111-A4B3-4D99-66A458FFDA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A30F10-FC7F-761E-999A-F661DA2625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D7EE40-45C0-A9FA-DDA8-32BFDF9D5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253-9089-4A5F-A5FA-C91164DCA605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8C3DD-3AAE-59A9-73C6-71481CBD7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27DEE-CD21-5F0B-F1FE-5F38C6EA2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5CF9D-AF42-428A-92B2-21D61E79A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863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4211D-86FE-BDEF-6FC0-E414F54BC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DB60C-A2F7-20ED-0BD4-BFC40F489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C8683-15D3-87E0-0459-7632FC5E1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253-9089-4A5F-A5FA-C91164DCA605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0236A-3360-128D-E05A-59FE6E46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99172-AE38-64C5-36E7-802DB0A8F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5CF9D-AF42-428A-92B2-21D61E79A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13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06C94-3CC6-79A2-EF4E-CFD49CFE2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D9ADA4-65B3-D900-8645-186441525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AEE44-C358-6C5F-CA1B-4BE16F63A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253-9089-4A5F-A5FA-C91164DCA605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29F68-4AE0-40E8-F471-E0EAFDD9B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84497-BD26-8A7A-D56E-3261CA4C8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5CF9D-AF42-428A-92B2-21D61E79A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617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76135-011B-EEE7-AF0C-BE24E387B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F6121-D22D-019F-78A9-80689B1AEA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7A96D4-3B19-389C-C45E-F786A77674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7C8F3-763A-EA0E-D6A0-8E92D992F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253-9089-4A5F-A5FA-C91164DCA605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A86F94-763A-8EF9-E759-070E5AF83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302A76-4E37-52F3-6A9C-E6D010F27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5CF9D-AF42-428A-92B2-21D61E79A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96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4AFBE-FEC3-2EAE-0D20-040DA9513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1D5C82-5BCA-335D-1D99-77EE3EEEA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40B10C-2EC4-21EA-3B46-485B5EDEA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C0EE43-59C0-F66D-3322-34C0267334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1032B9-2B97-F4E2-BD52-65BC07038C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095303-3B3B-A0B7-740F-5FEF88AF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253-9089-4A5F-A5FA-C91164DCA605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AD6BC1-54B3-B53F-787A-92189A8DB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AC3D77-6AD4-429F-9736-48D30CB99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5CF9D-AF42-428A-92B2-21D61E79A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78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20C12-41EC-FF23-3FA2-B5B9028B1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DC16EF-62F0-0288-2D0D-EAD4F5847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253-9089-4A5F-A5FA-C91164DCA605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633995-883C-E211-E64B-5682F88B7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C642D0-382A-E90A-81AD-9A69E1D22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5CF9D-AF42-428A-92B2-21D61E79A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122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D2A588-7ADC-073E-A388-8A7B2186C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253-9089-4A5F-A5FA-C91164DCA605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89DF57-7150-336B-9CE6-201ED1EF7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B335DE-421A-CFCA-5F12-CBC48E2AB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5CF9D-AF42-428A-92B2-21D61E79A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231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2FB1E-9DD2-65A5-AA02-F6ED946AB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DD02C-C2BF-75AD-8D1A-96055F374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8B3BA9-DB2C-43FA-E101-2E723EFCD4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0CAFE-E054-C4A6-08CD-85FD3059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253-9089-4A5F-A5FA-C91164DCA605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C9B7EB-7230-F0FF-1990-E1581FDAB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35BF9F-28CF-C652-32DD-62F1B57AF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5CF9D-AF42-428A-92B2-21D61E79A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755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C968D-B30A-4E52-8B5C-3AEAFA720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CCD6A2-7AA7-BB5E-F59D-4D25D300A2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729BD4-4225-89E6-5B2F-921071BCFD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53D9D5-D8CF-6CC5-2C20-94492BCA4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253-9089-4A5F-A5FA-C91164DCA605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A665A7-7781-87D6-8FB7-D8561C178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7B3179-9246-A21A-D2D9-AD7553907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5CF9D-AF42-428A-92B2-21D61E79A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961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31744B-3F6B-C0E2-BADF-299EAA58E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E3E74E-E7B0-66C6-1CC7-4EE4C027DD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A6E25-6FAB-E9AB-10BC-429F096FCA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21A253-9089-4A5F-A5FA-C91164DCA605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0EEA0-4122-AE62-65EA-7D01A99772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B268D-636A-3687-B524-7013AA6B9B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35CF9D-AF42-428A-92B2-21D61E79A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16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5" Type="http://schemas.openxmlformats.org/officeDocument/2006/relationships/image" Target="../media/image2.png"/><Relationship Id="rId4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2440878C-358A-7350-970D-9B2DBBEDCA48}"/>
              </a:ext>
            </a:extLst>
          </p:cNvPr>
          <p:cNvSpPr/>
          <p:nvPr/>
        </p:nvSpPr>
        <p:spPr>
          <a:xfrm>
            <a:off x="3126332" y="1426191"/>
            <a:ext cx="5958385" cy="4005618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850A8C3-B1B6-369A-E1AB-37FA135A8C56}"/>
              </a:ext>
            </a:extLst>
          </p:cNvPr>
          <p:cNvCxnSpPr/>
          <p:nvPr/>
        </p:nvCxnSpPr>
        <p:spPr>
          <a:xfrm>
            <a:off x="4000500" y="4114800"/>
            <a:ext cx="42100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6EF519C-7B0F-B256-FA48-AB9B58A1F987}"/>
              </a:ext>
            </a:extLst>
          </p:cNvPr>
          <p:cNvCxnSpPr/>
          <p:nvPr/>
        </p:nvCxnSpPr>
        <p:spPr>
          <a:xfrm>
            <a:off x="5022850" y="2749550"/>
            <a:ext cx="21717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E23C3B9-F468-7FC7-8BAF-1FCF7D3D100F}"/>
              </a:ext>
            </a:extLst>
          </p:cNvPr>
          <p:cNvSpPr txBox="1"/>
          <p:nvPr/>
        </p:nvSpPr>
        <p:spPr>
          <a:xfrm>
            <a:off x="5191123" y="4450139"/>
            <a:ext cx="1828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Savages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6A24C3-1ABA-A929-1A1F-156301DF1CAA}"/>
              </a:ext>
            </a:extLst>
          </p:cNvPr>
          <p:cNvSpPr txBox="1"/>
          <p:nvPr/>
        </p:nvSpPr>
        <p:spPr>
          <a:xfrm>
            <a:off x="5022850" y="3156586"/>
            <a:ext cx="2232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Barbarians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E635C6D-FA78-E576-8E9D-3B3E349023C7}"/>
              </a:ext>
            </a:extLst>
          </p:cNvPr>
          <p:cNvSpPr txBox="1"/>
          <p:nvPr/>
        </p:nvSpPr>
        <p:spPr>
          <a:xfrm>
            <a:off x="5575922" y="2180492"/>
            <a:ext cx="1055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Civilization</a:t>
            </a:r>
          </a:p>
        </p:txBody>
      </p:sp>
    </p:spTree>
    <p:extLst>
      <p:ext uri="{BB962C8B-B14F-4D97-AF65-F5344CB8AC3E}">
        <p14:creationId xmlns:p14="http://schemas.microsoft.com/office/powerpoint/2010/main" val="466939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/>
      <p:bldP spid="14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95238-85E6-835E-1EB9-F509CDC14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84A81689-056C-0801-7A1A-CEAA220A6728}"/>
              </a:ext>
            </a:extLst>
          </p:cNvPr>
          <p:cNvSpPr/>
          <p:nvPr/>
        </p:nvSpPr>
        <p:spPr>
          <a:xfrm>
            <a:off x="3130661" y="1347049"/>
            <a:ext cx="5958385" cy="4005618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6B7A72C-B96D-B07C-ACB6-C131D773B6E5}"/>
              </a:ext>
            </a:extLst>
          </p:cNvPr>
          <p:cNvCxnSpPr/>
          <p:nvPr/>
        </p:nvCxnSpPr>
        <p:spPr>
          <a:xfrm>
            <a:off x="3401824" y="5077158"/>
            <a:ext cx="54160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0C996B-5BB7-FA33-95BE-B6096AEF78C8}"/>
              </a:ext>
            </a:extLst>
          </p:cNvPr>
          <p:cNvCxnSpPr/>
          <p:nvPr/>
        </p:nvCxnSpPr>
        <p:spPr>
          <a:xfrm>
            <a:off x="3593656" y="4757438"/>
            <a:ext cx="503879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DBFE892-845F-B513-92CA-0AD4AF751885}"/>
              </a:ext>
            </a:extLst>
          </p:cNvPr>
          <p:cNvCxnSpPr/>
          <p:nvPr/>
        </p:nvCxnSpPr>
        <p:spPr>
          <a:xfrm>
            <a:off x="3830249" y="4431323"/>
            <a:ext cx="45144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344AAAF-B436-C029-8B88-FA57817AB84F}"/>
              </a:ext>
            </a:extLst>
          </p:cNvPr>
          <p:cNvSpPr txBox="1"/>
          <p:nvPr/>
        </p:nvSpPr>
        <p:spPr>
          <a:xfrm>
            <a:off x="5585087" y="5123994"/>
            <a:ext cx="10430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rgbClr val="C00000"/>
                </a:solidFill>
              </a:rPr>
              <a:t>Lower Savages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425545-8CBB-5F12-B6A9-ACB017EBD668}"/>
              </a:ext>
            </a:extLst>
          </p:cNvPr>
          <p:cNvSpPr txBox="1"/>
          <p:nvPr/>
        </p:nvSpPr>
        <p:spPr>
          <a:xfrm>
            <a:off x="5552475" y="4810869"/>
            <a:ext cx="108704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rgbClr val="C00000"/>
                </a:solidFill>
              </a:rPr>
              <a:t>Middle Savages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3ACD8D8-BFF4-7E67-7D6C-3A3CE99EB8C0}"/>
              </a:ext>
            </a:extLst>
          </p:cNvPr>
          <p:cNvSpPr txBox="1"/>
          <p:nvPr/>
        </p:nvSpPr>
        <p:spPr>
          <a:xfrm>
            <a:off x="5561532" y="4503522"/>
            <a:ext cx="115738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rgbClr val="C00000"/>
                </a:solidFill>
              </a:rPr>
              <a:t>Upper Savages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CAC7B2C6-BB94-9484-DAEF-8F8A77C2FF6B}"/>
                  </a:ext>
                </a:extLst>
              </p14:cNvPr>
              <p14:cNvContentPartPr/>
              <p14:nvPr/>
            </p14:nvContentPartPr>
            <p14:xfrm>
              <a:off x="4064274" y="4058671"/>
              <a:ext cx="4046400" cy="36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CAC7B2C6-BB94-9484-DAEF-8F8A77C2FF6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55634" y="4049671"/>
                <a:ext cx="406404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20D18232-2E9C-CFEF-7C67-FC188E2B724A}"/>
                  </a:ext>
                </a:extLst>
              </p14:cNvPr>
              <p14:cNvContentPartPr/>
              <p14:nvPr/>
            </p14:nvContentPartPr>
            <p14:xfrm>
              <a:off x="4399301" y="3686020"/>
              <a:ext cx="3414600" cy="36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20D18232-2E9C-CFEF-7C67-FC188E2B724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390301" y="3677020"/>
                <a:ext cx="343224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A78E61D6-F3FC-89A0-62A6-EE642B216B26}"/>
                  </a:ext>
                </a:extLst>
              </p14:cNvPr>
              <p14:cNvContentPartPr/>
              <p14:nvPr/>
            </p14:nvContentPartPr>
            <p14:xfrm>
              <a:off x="4661532" y="3309060"/>
              <a:ext cx="2903040" cy="36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A78E61D6-F3FC-89A0-62A6-EE642B216B2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652892" y="3300060"/>
                <a:ext cx="292068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F9FBCDC1-F5F1-744F-222A-8C808324AD18}"/>
              </a:ext>
            </a:extLst>
          </p:cNvPr>
          <p:cNvSpPr txBox="1"/>
          <p:nvPr/>
        </p:nvSpPr>
        <p:spPr>
          <a:xfrm>
            <a:off x="5534890" y="4141308"/>
            <a:ext cx="12106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accent1"/>
                </a:solidFill>
              </a:rPr>
              <a:t>Lower Barbarians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C4D7546-0DDB-E173-8512-3B321F02D62E}"/>
              </a:ext>
            </a:extLst>
          </p:cNvPr>
          <p:cNvSpPr txBox="1"/>
          <p:nvPr/>
        </p:nvSpPr>
        <p:spPr>
          <a:xfrm>
            <a:off x="5516772" y="3805115"/>
            <a:ext cx="124691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accent1"/>
                </a:solidFill>
              </a:rPr>
              <a:t>Middle Barbarians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FE433D7-289A-ACAF-D5C1-D60B0D8872C4}"/>
              </a:ext>
            </a:extLst>
          </p:cNvPr>
          <p:cNvSpPr txBox="1"/>
          <p:nvPr/>
        </p:nvSpPr>
        <p:spPr>
          <a:xfrm>
            <a:off x="5494926" y="3359906"/>
            <a:ext cx="12021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accent1"/>
                </a:solidFill>
              </a:rPr>
              <a:t>Upper Barbarians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B562529-6383-7B2C-AE9C-4B21BF7B14FD}"/>
              </a:ext>
            </a:extLst>
          </p:cNvPr>
          <p:cNvSpPr txBox="1"/>
          <p:nvPr/>
        </p:nvSpPr>
        <p:spPr>
          <a:xfrm>
            <a:off x="5470413" y="2442663"/>
            <a:ext cx="13396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</a:rPr>
              <a:t>The Civilized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F54306B-A530-4CEB-ED9F-2B7CD39BD90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4593" y="74457"/>
            <a:ext cx="884015" cy="13260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6CB4DA8-7463-5A6B-4F7F-B30D368E4CC2}"/>
              </a:ext>
            </a:extLst>
          </p:cNvPr>
          <p:cNvSpPr txBox="1"/>
          <p:nvPr/>
        </p:nvSpPr>
        <p:spPr>
          <a:xfrm>
            <a:off x="381000" y="749300"/>
            <a:ext cx="2493827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Examples from L.H. Morgan</a:t>
            </a:r>
          </a:p>
          <a:p>
            <a:r>
              <a:rPr lang="en-US" sz="1200" dirty="0">
                <a:solidFill>
                  <a:schemeClr val="accent6"/>
                </a:solidFill>
              </a:rPr>
              <a:t>Civilization:</a:t>
            </a:r>
          </a:p>
          <a:p>
            <a:r>
              <a:rPr lang="en-US" sz="1200" dirty="0"/>
              <a:t>Begins with the use of phonetic alphabet (excludes Chinese).</a:t>
            </a:r>
          </a:p>
          <a:p>
            <a:r>
              <a:rPr lang="en-US" sz="1200" dirty="0">
                <a:solidFill>
                  <a:schemeClr val="accent4"/>
                </a:solidFill>
              </a:rPr>
              <a:t>Upper Barbarism</a:t>
            </a:r>
            <a:r>
              <a:rPr lang="en-US" sz="1200" dirty="0"/>
              <a:t>:</a:t>
            </a:r>
          </a:p>
          <a:p>
            <a:r>
              <a:rPr lang="en-US" sz="1200" dirty="0"/>
              <a:t>Homeric Age Greece</a:t>
            </a:r>
          </a:p>
          <a:p>
            <a:r>
              <a:rPr lang="en-US" sz="1200" dirty="0"/>
              <a:t>Germanic Tribes 2000 years ago</a:t>
            </a:r>
          </a:p>
          <a:p>
            <a:r>
              <a:rPr lang="en-US" sz="1200" dirty="0">
                <a:solidFill>
                  <a:schemeClr val="accent4"/>
                </a:solidFill>
              </a:rPr>
              <a:t>Middle Barbarism:</a:t>
            </a:r>
          </a:p>
          <a:p>
            <a:r>
              <a:rPr lang="en-US" sz="1200" dirty="0"/>
              <a:t>Village Indians of New Mexico</a:t>
            </a:r>
          </a:p>
          <a:p>
            <a:r>
              <a:rPr lang="en-US" sz="1200" dirty="0"/>
              <a:t>Ancient Britons</a:t>
            </a:r>
          </a:p>
          <a:p>
            <a:r>
              <a:rPr lang="en-US" sz="1200" dirty="0">
                <a:solidFill>
                  <a:schemeClr val="accent4"/>
                </a:solidFill>
              </a:rPr>
              <a:t>Lower Barbarism</a:t>
            </a:r>
            <a:r>
              <a:rPr lang="en-US" sz="1200" dirty="0"/>
              <a:t>:</a:t>
            </a:r>
          </a:p>
          <a:p>
            <a:r>
              <a:rPr lang="en-US" sz="1200" dirty="0"/>
              <a:t>Eastern US Indian Tribes</a:t>
            </a:r>
          </a:p>
          <a:p>
            <a:r>
              <a:rPr lang="en-US" sz="1200" dirty="0"/>
              <a:t>Others with pottery but without domestic animals.</a:t>
            </a:r>
          </a:p>
          <a:p>
            <a:r>
              <a:rPr lang="en-US" sz="1200" dirty="0">
                <a:solidFill>
                  <a:srgbClr val="FF0000"/>
                </a:solidFill>
              </a:rPr>
              <a:t>Upper Savagery</a:t>
            </a:r>
            <a:r>
              <a:rPr lang="en-US" sz="1200" dirty="0"/>
              <a:t>:</a:t>
            </a:r>
          </a:p>
          <a:p>
            <a:r>
              <a:rPr lang="en-US" sz="1200" dirty="0"/>
              <a:t>Northern Canadian Indian Tribes</a:t>
            </a:r>
          </a:p>
          <a:p>
            <a:r>
              <a:rPr lang="en-US" sz="1200" dirty="0"/>
              <a:t>Northwest Coast Indian Tribes</a:t>
            </a:r>
          </a:p>
          <a:p>
            <a:r>
              <a:rPr lang="en-US" sz="1200" dirty="0">
                <a:solidFill>
                  <a:srgbClr val="FF0000"/>
                </a:solidFill>
              </a:rPr>
              <a:t>Middle Savagery</a:t>
            </a:r>
            <a:r>
              <a:rPr lang="en-US" sz="1200" dirty="0"/>
              <a:t>:</a:t>
            </a:r>
          </a:p>
          <a:p>
            <a:r>
              <a:rPr lang="en-US" sz="1200" dirty="0"/>
              <a:t>Australian Aborigines</a:t>
            </a:r>
          </a:p>
          <a:p>
            <a:r>
              <a:rPr lang="en-US" sz="1200" dirty="0"/>
              <a:t>Polynesians</a:t>
            </a:r>
          </a:p>
          <a:p>
            <a:r>
              <a:rPr lang="en-US" sz="1200" dirty="0">
                <a:solidFill>
                  <a:srgbClr val="FF0000"/>
                </a:solidFill>
              </a:rPr>
              <a:t>Lower Savagery</a:t>
            </a:r>
            <a:r>
              <a:rPr lang="en-US" sz="1200" dirty="0"/>
              <a:t>:</a:t>
            </a:r>
          </a:p>
          <a:p>
            <a:r>
              <a:rPr lang="en-US" sz="1200" dirty="0"/>
              <a:t>No currently living examples</a:t>
            </a:r>
          </a:p>
          <a:p>
            <a:endParaRPr lang="en-US" sz="1200" dirty="0"/>
          </a:p>
          <a:p>
            <a:r>
              <a:rPr lang="en-US" dirty="0"/>
              <a:t>No reputable anthropologist has believed this stuff more than in 100 years!</a:t>
            </a:r>
          </a:p>
        </p:txBody>
      </p:sp>
    </p:spTree>
    <p:extLst>
      <p:ext uri="{BB962C8B-B14F-4D97-AF65-F5344CB8AC3E}">
        <p14:creationId xmlns:p14="http://schemas.microsoft.com/office/powerpoint/2010/main" val="1179790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/>
      <p:bldP spid="11" grpId="0"/>
      <p:bldP spid="15" grpId="0"/>
      <p:bldP spid="21" grpId="0"/>
      <p:bldP spid="22" grpId="0"/>
      <p:bldP spid="23" grpId="0"/>
      <p:bldP spid="24" grpId="0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b19c134a-14c9-4d4c-af65-c420f94c8cbb}" enabled="0" method="" siteId="{b19c134a-14c9-4d4c-af65-c420f94c8cb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1753</TotalTime>
  <Words>110</Words>
  <Application>Microsoft Office PowerPoint</Application>
  <PresentationFormat>Widescreen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Warms, Richard L</dc:creator>
  <cp:lastModifiedBy>Warms, Richard L</cp:lastModifiedBy>
  <cp:revision>2</cp:revision>
  <dcterms:created xsi:type="dcterms:W3CDTF">2026-01-31T17:54:11Z</dcterms:created>
  <dcterms:modified xsi:type="dcterms:W3CDTF">2026-02-02T13:55:47Z</dcterms:modified>
</cp:coreProperties>
</file>